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sldIdLst>
    <p:sldId id="256" r:id="rId2"/>
    <p:sldId id="257" r:id="rId3"/>
    <p:sldId id="274" r:id="rId4"/>
    <p:sldId id="336" r:id="rId5"/>
    <p:sldId id="301" r:id="rId6"/>
    <p:sldId id="335" r:id="rId7"/>
    <p:sldId id="268" r:id="rId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329"/>
    <a:srgbClr val="242730"/>
    <a:srgbClr val="092561"/>
    <a:srgbClr val="79AD1B"/>
    <a:srgbClr val="1D5FAF"/>
    <a:srgbClr val="2879DC"/>
    <a:srgbClr val="5D9BE5"/>
    <a:srgbClr val="DAE9F6"/>
    <a:srgbClr val="B5E65C"/>
    <a:srgbClr val="4B4B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70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864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2" indent="0" algn="ctr">
              <a:buNone/>
              <a:defRPr sz="2000"/>
            </a:lvl2pPr>
            <a:lvl3pPr marL="914365" indent="0" algn="ctr">
              <a:buNone/>
              <a:defRPr sz="1800"/>
            </a:lvl3pPr>
            <a:lvl4pPr marL="1371546" indent="0" algn="ctr">
              <a:buNone/>
              <a:defRPr sz="1600"/>
            </a:lvl4pPr>
            <a:lvl5pPr marL="1828729" indent="0" algn="ctr">
              <a:buNone/>
              <a:defRPr sz="1600"/>
            </a:lvl5pPr>
            <a:lvl6pPr marL="2285911" indent="0" algn="ctr">
              <a:buNone/>
              <a:defRPr sz="1600"/>
            </a:lvl6pPr>
            <a:lvl7pPr marL="2743094" indent="0" algn="ctr">
              <a:buNone/>
              <a:defRPr sz="1600"/>
            </a:lvl7pPr>
            <a:lvl8pPr marL="3200276" indent="0" algn="ctr">
              <a:buNone/>
              <a:defRPr sz="1600"/>
            </a:lvl8pPr>
            <a:lvl9pPr marL="3657458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140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780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43675" y="365126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28650" y="365126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126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screen">
            <a:lum contras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" y="0"/>
            <a:ext cx="9144001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-1" y="0"/>
            <a:ext cx="9144000" cy="6858000"/>
          </a:xfrm>
          <a:prstGeom prst="rect">
            <a:avLst/>
          </a:prstGeom>
          <a:solidFill>
            <a:srgbClr val="00206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 userDrawn="1"/>
        </p:nvCxnSpPr>
        <p:spPr>
          <a:xfrm flipH="1">
            <a:off x="0" y="0"/>
            <a:ext cx="3473903" cy="472440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 flipH="1">
            <a:off x="0" y="0"/>
            <a:ext cx="2697740" cy="685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>
            <a:stCxn id="8" idx="1"/>
          </p:cNvCxnSpPr>
          <p:nvPr userDrawn="1"/>
        </p:nvCxnSpPr>
        <p:spPr>
          <a:xfrm>
            <a:off x="-1" y="3429000"/>
            <a:ext cx="3124202" cy="3895725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10344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screen">
            <a:lum contras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 flipH="1">
            <a:off x="0" y="0"/>
            <a:ext cx="9144000" cy="6858000"/>
          </a:xfrm>
          <a:prstGeom prst="rect">
            <a:avLst/>
          </a:prstGeom>
          <a:solidFill>
            <a:srgbClr val="00206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5648305" y="0"/>
            <a:ext cx="3473903" cy="472440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6424468" y="0"/>
            <a:ext cx="2697740" cy="685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 flipH="1">
            <a:off x="5998008" y="3429000"/>
            <a:ext cx="3124200" cy="342900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3112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>
            <a:off x="5648305" y="0"/>
            <a:ext cx="3473903" cy="4724400"/>
          </a:xfrm>
          <a:prstGeom prst="line">
            <a:avLst/>
          </a:prstGeom>
          <a:ln>
            <a:solidFill>
              <a:srgbClr val="DAE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6424468" y="0"/>
            <a:ext cx="2697740" cy="6858000"/>
          </a:xfrm>
          <a:prstGeom prst="line">
            <a:avLst/>
          </a:prstGeom>
          <a:ln>
            <a:solidFill>
              <a:srgbClr val="DAE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 flipH="1">
            <a:off x="5998008" y="3429000"/>
            <a:ext cx="3124200" cy="3429000"/>
          </a:xfrm>
          <a:prstGeom prst="line">
            <a:avLst/>
          </a:prstGeom>
          <a:ln>
            <a:solidFill>
              <a:srgbClr val="DAE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97" y="304800"/>
            <a:ext cx="9144793" cy="581025"/>
          </a:xfrm>
          <a:prstGeom prst="rect">
            <a:avLst/>
          </a:prstGeom>
          <a:effectLst>
            <a:outerShdw blurRad="50800" dist="63500" dir="5400000" algn="t" rotWithShape="0">
              <a:schemeClr val="tx1">
                <a:lumMod val="75000"/>
                <a:lumOff val="25000"/>
                <a:alpha val="82000"/>
              </a:schemeClr>
            </a:outerShdw>
          </a:effectLst>
        </p:spPr>
      </p:pic>
      <p:sp>
        <p:nvSpPr>
          <p:cNvPr id="11" name="직사각형 10"/>
          <p:cNvSpPr/>
          <p:nvPr userDrawn="1"/>
        </p:nvSpPr>
        <p:spPr>
          <a:xfrm>
            <a:off x="-397" y="0"/>
            <a:ext cx="9144793" cy="6858000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9544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617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888" y="1709740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6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1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9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7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5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121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28651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776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9843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5" indent="0">
              <a:buNone/>
              <a:defRPr sz="1800" b="1"/>
            </a:lvl3pPr>
            <a:lvl4pPr marL="1371546" indent="0">
              <a:buNone/>
              <a:defRPr sz="1600" b="1"/>
            </a:lvl4pPr>
            <a:lvl5pPr marL="1828729" indent="0">
              <a:buNone/>
              <a:defRPr sz="1600" b="1"/>
            </a:lvl5pPr>
            <a:lvl6pPr marL="2285911" indent="0">
              <a:buNone/>
              <a:defRPr sz="1600" b="1"/>
            </a:lvl6pPr>
            <a:lvl7pPr marL="2743094" indent="0">
              <a:buNone/>
              <a:defRPr sz="1600" b="1"/>
            </a:lvl7pPr>
            <a:lvl8pPr marL="3200276" indent="0">
              <a:buNone/>
              <a:defRPr sz="1600" b="1"/>
            </a:lvl8pPr>
            <a:lvl9pPr marL="3657458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29843" y="2505076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5" indent="0">
              <a:buNone/>
              <a:defRPr sz="1800" b="1"/>
            </a:lvl3pPr>
            <a:lvl4pPr marL="1371546" indent="0">
              <a:buNone/>
              <a:defRPr sz="1600" b="1"/>
            </a:lvl4pPr>
            <a:lvl5pPr marL="1828729" indent="0">
              <a:buNone/>
              <a:defRPr sz="1600" b="1"/>
            </a:lvl5pPr>
            <a:lvl6pPr marL="2285911" indent="0">
              <a:buNone/>
              <a:defRPr sz="1600" b="1"/>
            </a:lvl6pPr>
            <a:lvl7pPr marL="2743094" indent="0">
              <a:buNone/>
              <a:defRPr sz="1600" b="1"/>
            </a:lvl7pPr>
            <a:lvl8pPr marL="3200276" indent="0">
              <a:buNone/>
              <a:defRPr sz="1600" b="1"/>
            </a:lvl8pPr>
            <a:lvl9pPr marL="3657458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29150" y="2505076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09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186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9423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2" y="457201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29842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2" indent="0">
              <a:buNone/>
              <a:defRPr sz="1400"/>
            </a:lvl2pPr>
            <a:lvl3pPr marL="914365" indent="0">
              <a:buNone/>
              <a:defRPr sz="1200"/>
            </a:lvl3pPr>
            <a:lvl4pPr marL="1371546" indent="0">
              <a:buNone/>
              <a:defRPr sz="1000"/>
            </a:lvl4pPr>
            <a:lvl5pPr marL="1828729" indent="0">
              <a:buNone/>
              <a:defRPr sz="1000"/>
            </a:lvl5pPr>
            <a:lvl6pPr marL="2285911" indent="0">
              <a:buNone/>
              <a:defRPr sz="1000"/>
            </a:lvl6pPr>
            <a:lvl7pPr marL="2743094" indent="0">
              <a:buNone/>
              <a:defRPr sz="1000"/>
            </a:lvl7pPr>
            <a:lvl8pPr marL="3200276" indent="0">
              <a:buNone/>
              <a:defRPr sz="1000"/>
            </a:lvl8pPr>
            <a:lvl9pPr marL="3657458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7921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2" y="457201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5" indent="0">
              <a:buNone/>
              <a:defRPr sz="2400"/>
            </a:lvl3pPr>
            <a:lvl4pPr marL="1371546" indent="0">
              <a:buNone/>
              <a:defRPr sz="2000"/>
            </a:lvl4pPr>
            <a:lvl5pPr marL="1828729" indent="0">
              <a:buNone/>
              <a:defRPr sz="2000"/>
            </a:lvl5pPr>
            <a:lvl6pPr marL="2285911" indent="0">
              <a:buNone/>
              <a:defRPr sz="2000"/>
            </a:lvl6pPr>
            <a:lvl7pPr marL="2743094" indent="0">
              <a:buNone/>
              <a:defRPr sz="2000"/>
            </a:lvl7pPr>
            <a:lvl8pPr marL="3200276" indent="0">
              <a:buNone/>
              <a:defRPr sz="2000"/>
            </a:lvl8pPr>
            <a:lvl9pPr marL="3657458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29842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2" indent="0">
              <a:buNone/>
              <a:defRPr sz="1400"/>
            </a:lvl2pPr>
            <a:lvl3pPr marL="914365" indent="0">
              <a:buNone/>
              <a:defRPr sz="1200"/>
            </a:lvl3pPr>
            <a:lvl4pPr marL="1371546" indent="0">
              <a:buNone/>
              <a:defRPr sz="1000"/>
            </a:lvl4pPr>
            <a:lvl5pPr marL="1828729" indent="0">
              <a:buNone/>
              <a:defRPr sz="1000"/>
            </a:lvl5pPr>
            <a:lvl6pPr marL="2285911" indent="0">
              <a:buNone/>
              <a:defRPr sz="1000"/>
            </a:lvl6pPr>
            <a:lvl7pPr marL="2743094" indent="0">
              <a:buNone/>
              <a:defRPr sz="1000"/>
            </a:lvl7pPr>
            <a:lvl8pPr marL="3200276" indent="0">
              <a:buNone/>
              <a:defRPr sz="1000"/>
            </a:lvl8pPr>
            <a:lvl9pPr marL="3657458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559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1" y="365128"/>
            <a:ext cx="7886700" cy="1325563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1" y="1825625"/>
            <a:ext cx="7886700" cy="4351338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1" y="6356353"/>
            <a:ext cx="20574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5"/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 defTabSz="914365"/>
              <a:t>2019-05-12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5"/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5"/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 defTabSz="914365"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5727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</p:sldLayoutIdLst>
  <p:txStyles>
    <p:titleStyle>
      <a:lvl1pPr algn="l" defTabSz="914365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1" indent="-228591" algn="l" defTabSz="914365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73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6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8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21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02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5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7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9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5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6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9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1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4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6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8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38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C8797AC-3A4D-4967-83AC-283DA6147013}"/>
              </a:ext>
            </a:extLst>
          </p:cNvPr>
          <p:cNvSpPr txBox="1"/>
          <p:nvPr/>
        </p:nvSpPr>
        <p:spPr>
          <a:xfrm>
            <a:off x="839993" y="5314089"/>
            <a:ext cx="78191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팀원 </a:t>
            </a:r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201301256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김상우</a:t>
            </a:r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  <a:p>
            <a:pPr algn="r"/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201301264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김준연</a:t>
            </a:r>
            <a:endParaRPr lang="en-US" altLang="ko-KR" sz="16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r"/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201401443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이승혁</a:t>
            </a:r>
            <a:endParaRPr lang="en-US" altLang="ko-KR" sz="16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r"/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201301307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한대호 </a:t>
            </a:r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</a:t>
            </a:r>
            <a:endParaRPr lang="ko-KR" altLang="en-US" sz="16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589083F-F7DE-4AF2-82EF-0474A3BDB59F}"/>
              </a:ext>
            </a:extLst>
          </p:cNvPr>
          <p:cNvSpPr/>
          <p:nvPr/>
        </p:nvSpPr>
        <p:spPr>
          <a:xfrm>
            <a:off x="3570483" y="4665485"/>
            <a:ext cx="5192785" cy="447572"/>
          </a:xfrm>
          <a:prstGeom prst="rect">
            <a:avLst/>
          </a:prstGeom>
          <a:pattFill prst="wdUpDiag">
            <a:fgClr>
              <a:srgbClr val="4B4B4B"/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Pygame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 오목 게임 구현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4513204" y="2928309"/>
            <a:ext cx="4145936" cy="523220"/>
          </a:xfrm>
          <a:prstGeom prst="rect">
            <a:avLst/>
          </a:prstGeom>
          <a:pattFill prst="wdUpDiag">
            <a:fgClr>
              <a:srgbClr val="4B4B4B"/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53992" y="2970761"/>
            <a:ext cx="48273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B5E65C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항공 소프트웨어 프로젝트</a:t>
            </a:r>
            <a:endParaRPr lang="en-US" altLang="ko-KR" sz="2800" b="1" spc="-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B5E65C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61365" y="3695013"/>
            <a:ext cx="83789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4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인공지능 오목 대국 프로그램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E57573C-D530-40A7-8872-D4837E68156E}"/>
              </a:ext>
            </a:extLst>
          </p:cNvPr>
          <p:cNvSpPr/>
          <p:nvPr/>
        </p:nvSpPr>
        <p:spPr>
          <a:xfrm>
            <a:off x="0" y="4390750"/>
            <a:ext cx="4772940" cy="2530929"/>
          </a:xfrm>
          <a:prstGeom prst="rect">
            <a:avLst/>
          </a:prstGeom>
          <a:blipFill dpi="0" rotWithShape="1">
            <a:blip r:embed="rId3">
              <a:alphaModFix amt="17000"/>
            </a:blip>
            <a:srcRect/>
            <a:stretch>
              <a:fillRect/>
            </a:stretch>
          </a:blip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1D011F8-07A5-49E1-A3ED-F155C66A87D7}"/>
              </a:ext>
            </a:extLst>
          </p:cNvPr>
          <p:cNvSpPr/>
          <p:nvPr/>
        </p:nvSpPr>
        <p:spPr>
          <a:xfrm>
            <a:off x="1" y="0"/>
            <a:ext cx="3429000" cy="3695013"/>
          </a:xfrm>
          <a:prstGeom prst="rect">
            <a:avLst/>
          </a:prstGeom>
          <a:blipFill dpi="0" rotWithShape="1">
            <a:blip r:embed="rId4">
              <a:alphaModFix amt="31000"/>
            </a:blip>
            <a:srcRect/>
            <a:stretch>
              <a:fillRect/>
            </a:stretch>
          </a:blip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7E7BA14-24C4-4712-A893-44A59A8EEF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4542" y="0"/>
            <a:ext cx="1249457" cy="65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842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3E4E974F-B053-4BDE-9824-7100F4BAEDD2}"/>
              </a:ext>
            </a:extLst>
          </p:cNvPr>
          <p:cNvSpPr/>
          <p:nvPr/>
        </p:nvSpPr>
        <p:spPr>
          <a:xfrm>
            <a:off x="0" y="4408643"/>
            <a:ext cx="4772940" cy="2530929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2" name="그룹 51"/>
          <p:cNvGrpSpPr/>
          <p:nvPr/>
        </p:nvGrpSpPr>
        <p:grpSpPr>
          <a:xfrm>
            <a:off x="4381012" y="3439646"/>
            <a:ext cx="4619992" cy="584775"/>
            <a:chOff x="3524241" y="3584171"/>
            <a:chExt cx="3904191" cy="584775"/>
          </a:xfrm>
        </p:grpSpPr>
        <p:sp>
          <p:nvSpPr>
            <p:cNvPr id="27" name="TextBox 26"/>
            <p:cNvSpPr txBox="1"/>
            <p:nvPr/>
          </p:nvSpPr>
          <p:spPr>
            <a:xfrm>
              <a:off x="4070013" y="3640178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기본 틀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524241" y="3584171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1</a:t>
              </a:r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3915478" y="3640603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53" name="그룹 52"/>
          <p:cNvGrpSpPr/>
          <p:nvPr/>
        </p:nvGrpSpPr>
        <p:grpSpPr>
          <a:xfrm>
            <a:off x="4381012" y="4119486"/>
            <a:ext cx="3980029" cy="611634"/>
            <a:chOff x="4127519" y="3608130"/>
            <a:chExt cx="3980029" cy="611634"/>
          </a:xfrm>
        </p:grpSpPr>
        <p:sp>
          <p:nvSpPr>
            <p:cNvPr id="54" name="TextBox 53"/>
            <p:cNvSpPr txBox="1"/>
            <p:nvPr/>
          </p:nvSpPr>
          <p:spPr>
            <a:xfrm>
              <a:off x="4349412" y="3608130"/>
              <a:ext cx="3758136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127519" y="363498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2</a:t>
              </a:r>
            </a:p>
          </p:txBody>
        </p:sp>
      </p:grpSp>
      <p:grpSp>
        <p:nvGrpSpPr>
          <p:cNvPr id="57" name="그룹 56"/>
          <p:cNvGrpSpPr/>
          <p:nvPr/>
        </p:nvGrpSpPr>
        <p:grpSpPr>
          <a:xfrm>
            <a:off x="4381012" y="4244437"/>
            <a:ext cx="4190531" cy="1325757"/>
            <a:chOff x="4049050" y="3186922"/>
            <a:chExt cx="4190531" cy="1325757"/>
          </a:xfrm>
        </p:grpSpPr>
        <p:sp>
          <p:nvSpPr>
            <p:cNvPr id="58" name="TextBox 57"/>
            <p:cNvSpPr txBox="1"/>
            <p:nvPr/>
          </p:nvSpPr>
          <p:spPr>
            <a:xfrm>
              <a:off x="4690218" y="3186922"/>
              <a:ext cx="3549363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기본 룰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049050" y="3927904"/>
              <a:ext cx="596604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3</a:t>
              </a: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089B039-AB60-44FC-98C6-6797DCA8F152}"/>
              </a:ext>
            </a:extLst>
          </p:cNvPr>
          <p:cNvSpPr/>
          <p:nvPr/>
        </p:nvSpPr>
        <p:spPr>
          <a:xfrm>
            <a:off x="29980" y="30639"/>
            <a:ext cx="3429000" cy="3695013"/>
          </a:xfrm>
          <a:prstGeom prst="rect">
            <a:avLst/>
          </a:prstGeom>
          <a:blipFill dpi="0" rotWithShape="1">
            <a:blip r:embed="rId3">
              <a:alphaModFix amt="31000"/>
            </a:blip>
            <a:srcRect/>
            <a:stretch>
              <a:fillRect/>
            </a:stretch>
          </a:blip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1078050" y="2181596"/>
            <a:ext cx="6846471" cy="447572"/>
          </a:xfrm>
          <a:prstGeom prst="rect">
            <a:avLst/>
          </a:prstGeom>
          <a:pattFill prst="wdUpDiag">
            <a:fgClr>
              <a:srgbClr val="4B4B4B"/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발표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주차 소 주제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en-US" altLang="ko-KR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Pygame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 오목 게임 구현 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58617" y="1371118"/>
            <a:ext cx="22330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spc="-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목차</a:t>
            </a:r>
            <a:endParaRPr lang="ko-KR" altLang="en-US" sz="48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961282" y="5051039"/>
            <a:ext cx="354076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현재 문제점 및 목표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0577622A-D1AC-4760-9FA0-1963277831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4522" y="0"/>
            <a:ext cx="1249457" cy="650685"/>
          </a:xfrm>
          <a:prstGeom prst="rect">
            <a:avLst/>
          </a:prstGeom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F26F4210-A1F8-4EC3-8706-802845E90701}"/>
              </a:ext>
            </a:extLst>
          </p:cNvPr>
          <p:cNvSpPr/>
          <p:nvPr/>
        </p:nvSpPr>
        <p:spPr>
          <a:xfrm>
            <a:off x="4852145" y="4282334"/>
            <a:ext cx="117303" cy="382844"/>
          </a:xfrm>
          <a:prstGeom prst="rect">
            <a:avLst/>
          </a:prstGeom>
          <a:solidFill>
            <a:srgbClr val="B5E6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692A0FD-B93E-44D7-BACC-C6D436E8EEF0}"/>
              </a:ext>
            </a:extLst>
          </p:cNvPr>
          <p:cNvSpPr/>
          <p:nvPr/>
        </p:nvSpPr>
        <p:spPr>
          <a:xfrm>
            <a:off x="4852144" y="5082385"/>
            <a:ext cx="117303" cy="382844"/>
          </a:xfrm>
          <a:prstGeom prst="rect">
            <a:avLst/>
          </a:prstGeom>
          <a:solidFill>
            <a:srgbClr val="B5E6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9376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601735" y="1091086"/>
            <a:ext cx="100140" cy="2865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726686" y="324143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기본 틀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1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17630C6-09A8-410C-B346-D18636923F9E}"/>
              </a:ext>
            </a:extLst>
          </p:cNvPr>
          <p:cNvSpPr txBox="1"/>
          <p:nvPr/>
        </p:nvSpPr>
        <p:spPr>
          <a:xfrm>
            <a:off x="821133" y="1049700"/>
            <a:ext cx="4595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오목 판 </a:t>
            </a:r>
            <a:r>
              <a:rPr lang="en-US" altLang="ko-KR" dirty="0"/>
              <a:t>image </a:t>
            </a:r>
            <a:r>
              <a:rPr lang="ko-KR" altLang="en-US" dirty="0"/>
              <a:t>파일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74EF293-EA15-44A4-91F3-12A3DF5231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133" y="1571408"/>
            <a:ext cx="4578315" cy="457831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B4AE4C1-2D57-463E-8ADC-D1A76BC062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6624" y="1930686"/>
            <a:ext cx="1143000" cy="11430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C1ECEEE-1F9A-4FF4-B997-F39C770562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9867" y="1930686"/>
            <a:ext cx="1143000" cy="1143000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AD15F046-11CE-4E76-8FD8-7D99DFD90558}"/>
              </a:ext>
            </a:extLst>
          </p:cNvPr>
          <p:cNvGrpSpPr/>
          <p:nvPr/>
        </p:nvGrpSpPr>
        <p:grpSpPr>
          <a:xfrm>
            <a:off x="1055133" y="1771170"/>
            <a:ext cx="7837310" cy="4589912"/>
            <a:chOff x="1057009" y="1800244"/>
            <a:chExt cx="7837310" cy="4589912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B34EA540-D927-4F18-87E5-BBDE8BBDCA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56095" y="4103378"/>
              <a:ext cx="7391261" cy="1550326"/>
            </a:xfrm>
            <a:prstGeom prst="rect">
              <a:avLst/>
            </a:prstGeom>
            <a:ln>
              <a:noFill/>
            </a:ln>
          </p:spPr>
        </p:pic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53FDC7E8-4657-484A-9E68-8786CEAB81A4}"/>
                </a:ext>
              </a:extLst>
            </p:cNvPr>
            <p:cNvSpPr/>
            <p:nvPr/>
          </p:nvSpPr>
          <p:spPr>
            <a:xfrm>
              <a:off x="1057009" y="1800244"/>
              <a:ext cx="299086" cy="307777"/>
            </a:xfrm>
            <a:prstGeom prst="ellipse">
              <a:avLst/>
            </a:prstGeom>
            <a:solidFill>
              <a:srgbClr val="FF000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3642F73-FCB2-452E-BC27-B30138F914A3}"/>
                </a:ext>
              </a:extLst>
            </p:cNvPr>
            <p:cNvSpPr/>
            <p:nvPr/>
          </p:nvSpPr>
          <p:spPr>
            <a:xfrm>
              <a:off x="5330252" y="6101278"/>
              <a:ext cx="3564067" cy="28887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1184660" y="1771170"/>
            <a:ext cx="3694242" cy="1665605"/>
            <a:chOff x="1184660" y="1771170"/>
            <a:chExt cx="3694242" cy="1665605"/>
          </a:xfrm>
        </p:grpSpPr>
        <p:sp>
          <p:nvSpPr>
            <p:cNvPr id="3" name="타원 2"/>
            <p:cNvSpPr/>
            <p:nvPr/>
          </p:nvSpPr>
          <p:spPr>
            <a:xfrm>
              <a:off x="1612669" y="1771170"/>
              <a:ext cx="274320" cy="307777"/>
            </a:xfrm>
            <a:prstGeom prst="ellipse">
              <a:avLst/>
            </a:prstGeom>
            <a:solidFill>
              <a:srgbClr val="FFFF00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" name="그룹 8"/>
            <p:cNvGrpSpPr/>
            <p:nvPr/>
          </p:nvGrpSpPr>
          <p:grpSpPr>
            <a:xfrm>
              <a:off x="1184660" y="2161309"/>
              <a:ext cx="3694242" cy="1275466"/>
              <a:chOff x="1184660" y="2161309"/>
              <a:chExt cx="3694242" cy="1275466"/>
            </a:xfrm>
          </p:grpSpPr>
          <p:sp>
            <p:nvSpPr>
              <p:cNvPr id="4" name="왼쪽/오른쪽 화살표 3"/>
              <p:cNvSpPr/>
              <p:nvPr/>
            </p:nvSpPr>
            <p:spPr>
              <a:xfrm>
                <a:off x="1184660" y="2161309"/>
                <a:ext cx="627515" cy="258341"/>
              </a:xfrm>
              <a:prstGeom prst="leftRightArrow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모서리가 둥근 직사각형 6"/>
              <p:cNvSpPr/>
              <p:nvPr/>
            </p:nvSpPr>
            <p:spPr>
              <a:xfrm>
                <a:off x="1204676" y="2502012"/>
                <a:ext cx="3674226" cy="934763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dirty="0"/>
                  <a:t>이 두 수는 </a:t>
                </a:r>
                <a:r>
                  <a:rPr lang="en-US" altLang="ko-KR" dirty="0"/>
                  <a:t>(0,0) / (0,2)</a:t>
                </a:r>
                <a:r>
                  <a:rPr lang="ko-KR" altLang="en-US" dirty="0"/>
                  <a:t>로써 </a:t>
                </a:r>
                <a:endParaRPr lang="en-US" altLang="ko-KR" dirty="0" smtClean="0"/>
              </a:p>
              <a:p>
                <a:r>
                  <a:rPr lang="en-US" altLang="ko-KR" dirty="0" smtClean="0"/>
                  <a:t>(2</a:t>
                </a:r>
                <a:r>
                  <a:rPr lang="en-US" altLang="ko-KR" dirty="0"/>
                  <a:t>*</a:t>
                </a:r>
                <a:r>
                  <a:rPr lang="ko-KR" altLang="en-US" dirty="0"/>
                  <a:t>격자 </a:t>
                </a:r>
                <a:r>
                  <a:rPr lang="ko-KR" altLang="en-US" dirty="0" smtClean="0"/>
                  <a:t>사이즈</a:t>
                </a:r>
                <a:r>
                  <a:rPr lang="en-US" altLang="ko-KR" dirty="0" smtClean="0"/>
                  <a:t>)</a:t>
                </a:r>
                <a:r>
                  <a:rPr lang="ko-KR" altLang="en-US" dirty="0" smtClean="0"/>
                  <a:t>만큼 </a:t>
                </a:r>
                <a:r>
                  <a:rPr lang="ko-KR" altLang="en-US" dirty="0"/>
                  <a:t>떨어져 있다</a:t>
                </a:r>
                <a:r>
                  <a:rPr lang="en-US" altLang="ko-KR" dirty="0"/>
                  <a:t>.</a:t>
                </a:r>
                <a:endParaRPr lang="ko-KR" altLang="en-US" dirty="0"/>
              </a:p>
            </p:txBody>
          </p:sp>
        </p:grpSp>
      </p:grpSp>
      <p:sp>
        <p:nvSpPr>
          <p:cNvPr id="11" name="모서리가 둥근 직사각형 10"/>
          <p:cNvSpPr/>
          <p:nvPr/>
        </p:nvSpPr>
        <p:spPr>
          <a:xfrm>
            <a:off x="4878902" y="5104015"/>
            <a:ext cx="3749709" cy="407323"/>
          </a:xfrm>
          <a:prstGeom prst="roundRect">
            <a:avLst/>
          </a:prstGeom>
          <a:solidFill>
            <a:srgbClr val="FFC000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4790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601735" y="1091086"/>
            <a:ext cx="100140" cy="2865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726686" y="324143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기본 틀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1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17630C6-09A8-410C-B346-D18636923F9E}"/>
              </a:ext>
            </a:extLst>
          </p:cNvPr>
          <p:cNvSpPr txBox="1"/>
          <p:nvPr/>
        </p:nvSpPr>
        <p:spPr>
          <a:xfrm>
            <a:off x="821133" y="1049700"/>
            <a:ext cx="4595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기본 틀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297E674-28A1-4E3E-9133-111F75A3D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584" y="1608940"/>
            <a:ext cx="4237123" cy="281066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90E8758-4E61-4390-B64E-E8E738494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4459" y="3429000"/>
            <a:ext cx="4587142" cy="304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06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01875" y="576004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기본 룰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E8221B9-4F20-4DB0-BE04-02AEEC15093E}"/>
              </a:ext>
            </a:extLst>
          </p:cNvPr>
          <p:cNvSpPr txBox="1"/>
          <p:nvPr/>
        </p:nvSpPr>
        <p:spPr>
          <a:xfrm>
            <a:off x="1530968" y="4706857"/>
            <a:ext cx="2554169" cy="17705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18AAD65-9DB0-4965-B7CE-D35DCB6D7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308" y="3276587"/>
            <a:ext cx="2487384" cy="304826"/>
          </a:xfrm>
          <a:prstGeom prst="rect">
            <a:avLst/>
          </a:prstGeom>
        </p:spPr>
      </p:pic>
      <p:grpSp>
        <p:nvGrpSpPr>
          <p:cNvPr id="5" name="그룹 4"/>
          <p:cNvGrpSpPr/>
          <p:nvPr/>
        </p:nvGrpSpPr>
        <p:grpSpPr>
          <a:xfrm>
            <a:off x="457606" y="1248068"/>
            <a:ext cx="4886519" cy="4819754"/>
            <a:chOff x="1356095" y="1224534"/>
            <a:chExt cx="4886519" cy="4819754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B53DE60D-B27B-4B3F-BD31-A50D653E6E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14" t="7629" r="66723" b="67158"/>
            <a:stretch/>
          </p:blipFill>
          <p:spPr>
            <a:xfrm>
              <a:off x="1356095" y="1224534"/>
              <a:ext cx="4886519" cy="4819754"/>
            </a:xfrm>
            <a:prstGeom prst="rect">
              <a:avLst/>
            </a:prstGeom>
          </p:spPr>
        </p:pic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DE1368EA-11DE-4917-AF58-BFF72A93C12E}"/>
                </a:ext>
              </a:extLst>
            </p:cNvPr>
            <p:cNvGrpSpPr/>
            <p:nvPr/>
          </p:nvGrpSpPr>
          <p:grpSpPr>
            <a:xfrm>
              <a:off x="2509046" y="2462337"/>
              <a:ext cx="2389136" cy="2244519"/>
              <a:chOff x="2509046" y="2462337"/>
              <a:chExt cx="2389136" cy="2244519"/>
            </a:xfrm>
          </p:grpSpPr>
          <p:sp>
            <p:nvSpPr>
              <p:cNvPr id="4" name="화살표: 왼쪽 3">
                <a:extLst>
                  <a:ext uri="{FF2B5EF4-FFF2-40B4-BE49-F238E27FC236}">
                    <a16:creationId xmlns:a16="http://schemas.microsoft.com/office/drawing/2014/main" id="{4E6A053F-8FD0-49FA-9C4A-644948AE1D0D}"/>
                  </a:ext>
                </a:extLst>
              </p:cNvPr>
              <p:cNvSpPr/>
              <p:nvPr/>
            </p:nvSpPr>
            <p:spPr>
              <a:xfrm>
                <a:off x="2589436" y="3482128"/>
                <a:ext cx="634454" cy="357954"/>
              </a:xfrm>
              <a:prstGeom prst="lef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화살표: 왼쪽 13">
                <a:extLst>
                  <a:ext uri="{FF2B5EF4-FFF2-40B4-BE49-F238E27FC236}">
                    <a16:creationId xmlns:a16="http://schemas.microsoft.com/office/drawing/2014/main" id="{817AC521-23B7-40B5-BF4B-B3B2BF570C14}"/>
                  </a:ext>
                </a:extLst>
              </p:cNvPr>
              <p:cNvSpPr/>
              <p:nvPr/>
            </p:nvSpPr>
            <p:spPr>
              <a:xfrm rot="10800000">
                <a:off x="4136170" y="3455434"/>
                <a:ext cx="703203" cy="357954"/>
              </a:xfrm>
              <a:prstGeom prst="lef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화살표: 왼쪽 14">
                <a:extLst>
                  <a:ext uri="{FF2B5EF4-FFF2-40B4-BE49-F238E27FC236}">
                    <a16:creationId xmlns:a16="http://schemas.microsoft.com/office/drawing/2014/main" id="{D4FEAB86-B47E-44B0-825B-807B91B35B45}"/>
                  </a:ext>
                </a:extLst>
              </p:cNvPr>
              <p:cNvSpPr/>
              <p:nvPr/>
            </p:nvSpPr>
            <p:spPr>
              <a:xfrm rot="2869519">
                <a:off x="2547797" y="2747898"/>
                <a:ext cx="929075" cy="357954"/>
              </a:xfrm>
              <a:prstGeom prst="lef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화살표: 왼쪽 15">
                <a:extLst>
                  <a:ext uri="{FF2B5EF4-FFF2-40B4-BE49-F238E27FC236}">
                    <a16:creationId xmlns:a16="http://schemas.microsoft.com/office/drawing/2014/main" id="{4C02317C-B064-4217-BA90-EECE2B7A641F}"/>
                  </a:ext>
                </a:extLst>
              </p:cNvPr>
              <p:cNvSpPr/>
              <p:nvPr/>
            </p:nvSpPr>
            <p:spPr>
              <a:xfrm rot="13116456">
                <a:off x="3913669" y="4183160"/>
                <a:ext cx="979577" cy="357954"/>
              </a:xfrm>
              <a:prstGeom prst="lef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화살표: 왼쪽 16">
                <a:extLst>
                  <a:ext uri="{FF2B5EF4-FFF2-40B4-BE49-F238E27FC236}">
                    <a16:creationId xmlns:a16="http://schemas.microsoft.com/office/drawing/2014/main" id="{B053FC2E-4479-4186-8A5B-192573D15786}"/>
                  </a:ext>
                </a:extLst>
              </p:cNvPr>
              <p:cNvSpPr/>
              <p:nvPr/>
            </p:nvSpPr>
            <p:spPr>
              <a:xfrm rot="8380120">
                <a:off x="3920018" y="2751426"/>
                <a:ext cx="978164" cy="376020"/>
              </a:xfrm>
              <a:prstGeom prst="lef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화살표: 왼쪽 17">
                <a:extLst>
                  <a:ext uri="{FF2B5EF4-FFF2-40B4-BE49-F238E27FC236}">
                    <a16:creationId xmlns:a16="http://schemas.microsoft.com/office/drawing/2014/main" id="{6A9CA133-AEC3-4D41-8D3C-577A6AF9AE66}"/>
                  </a:ext>
                </a:extLst>
              </p:cNvPr>
              <p:cNvSpPr/>
              <p:nvPr/>
            </p:nvSpPr>
            <p:spPr>
              <a:xfrm rot="19010391">
                <a:off x="2509046" y="4177950"/>
                <a:ext cx="962101" cy="376020"/>
              </a:xfrm>
              <a:prstGeom prst="lef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화살표: 왼쪽 18">
                <a:extLst>
                  <a:ext uri="{FF2B5EF4-FFF2-40B4-BE49-F238E27FC236}">
                    <a16:creationId xmlns:a16="http://schemas.microsoft.com/office/drawing/2014/main" id="{5F68CFC2-59C9-4A5B-8DB4-C5DA211DAD61}"/>
                  </a:ext>
                </a:extLst>
              </p:cNvPr>
              <p:cNvSpPr/>
              <p:nvPr/>
            </p:nvSpPr>
            <p:spPr>
              <a:xfrm rot="16200000">
                <a:off x="3388182" y="4214684"/>
                <a:ext cx="626391" cy="357954"/>
              </a:xfrm>
              <a:prstGeom prst="lef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화살표: 왼쪽 19">
                <a:extLst>
                  <a:ext uri="{FF2B5EF4-FFF2-40B4-BE49-F238E27FC236}">
                    <a16:creationId xmlns:a16="http://schemas.microsoft.com/office/drawing/2014/main" id="{B2B99511-B4BA-42D7-B93F-7F82D0DC9906}"/>
                  </a:ext>
                </a:extLst>
              </p:cNvPr>
              <p:cNvSpPr/>
              <p:nvPr/>
            </p:nvSpPr>
            <p:spPr>
              <a:xfrm rot="5400000">
                <a:off x="3349775" y="2651617"/>
                <a:ext cx="703203" cy="357954"/>
              </a:xfrm>
              <a:prstGeom prst="lef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7" name="타원 6"/>
          <p:cNvSpPr/>
          <p:nvPr/>
        </p:nvSpPr>
        <p:spPr>
          <a:xfrm>
            <a:off x="2532130" y="3368675"/>
            <a:ext cx="594522" cy="55461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5330253" y="1248068"/>
            <a:ext cx="3825522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 smtClean="0"/>
              <a:t>8</a:t>
            </a:r>
            <a:r>
              <a:rPr lang="ko-KR" altLang="en-US" dirty="0" smtClean="0"/>
              <a:t>방위 검사</a:t>
            </a:r>
            <a:endParaRPr lang="en-US" altLang="ko-KR" dirty="0" smtClean="0"/>
          </a:p>
          <a:p>
            <a:pPr algn="ctr">
              <a:lnSpc>
                <a:spcPct val="150000"/>
              </a:lnSpc>
            </a:pPr>
            <a:r>
              <a:rPr lang="ko-KR" altLang="en-US" dirty="0" smtClean="0"/>
              <a:t>매번 착수된 수를 기준으로</a:t>
            </a:r>
            <a:endParaRPr lang="en-US" altLang="ko-KR" dirty="0" smtClean="0"/>
          </a:p>
          <a:p>
            <a:pPr algn="ctr">
              <a:lnSpc>
                <a:spcPct val="150000"/>
              </a:lnSpc>
            </a:pPr>
            <a:r>
              <a:rPr lang="en-US" altLang="ko-KR" dirty="0" smtClean="0"/>
              <a:t>8</a:t>
            </a:r>
            <a:r>
              <a:rPr lang="ko-KR" altLang="en-US" dirty="0" smtClean="0"/>
              <a:t>방위를 검사하며</a:t>
            </a:r>
            <a:endParaRPr lang="en-US" altLang="ko-KR" dirty="0" smtClean="0"/>
          </a:p>
          <a:p>
            <a:pPr algn="ctr">
              <a:lnSpc>
                <a:spcPct val="150000"/>
              </a:lnSpc>
            </a:pPr>
            <a:r>
              <a:rPr lang="ko-KR" altLang="en-US" dirty="0" smtClean="0"/>
              <a:t>같은 돌이 놓여질 경우</a:t>
            </a:r>
            <a:endParaRPr lang="en-US" altLang="ko-KR" dirty="0" smtClean="0"/>
          </a:p>
          <a:p>
            <a:pPr algn="ctr">
              <a:lnSpc>
                <a:spcPct val="150000"/>
              </a:lnSpc>
            </a:pPr>
            <a:r>
              <a:rPr lang="ko-KR" altLang="en-US" dirty="0" smtClean="0"/>
              <a:t>카운트 </a:t>
            </a:r>
            <a:r>
              <a:rPr lang="en-US" altLang="ko-KR" dirty="0" smtClean="0"/>
              <a:t>+1</a:t>
            </a:r>
          </a:p>
          <a:p>
            <a:pPr algn="ctr">
              <a:lnSpc>
                <a:spcPct val="150000"/>
              </a:lnSpc>
            </a:pPr>
            <a:endParaRPr lang="en-US" altLang="ko-KR" dirty="0" smtClean="0"/>
          </a:p>
          <a:p>
            <a:pPr algn="ctr">
              <a:lnSpc>
                <a:spcPct val="150000"/>
              </a:lnSpc>
            </a:pPr>
            <a:r>
              <a:rPr lang="en-US" altLang="ko-KR" dirty="0" smtClean="0"/>
              <a:t>Ex) </a:t>
            </a:r>
            <a:r>
              <a:rPr lang="ko-KR" altLang="en-US" dirty="0" smtClean="0"/>
              <a:t>착수된</a:t>
            </a:r>
            <a:r>
              <a:rPr lang="en-US" altLang="ko-KR" dirty="0" smtClean="0"/>
              <a:t> </a:t>
            </a:r>
            <a:r>
              <a:rPr lang="ko-KR" altLang="en-US" dirty="0" smtClean="0"/>
              <a:t>수를 </a:t>
            </a:r>
            <a:r>
              <a:rPr lang="en-US" altLang="ko-KR" dirty="0" smtClean="0"/>
              <a:t>(0,0) </a:t>
            </a:r>
            <a:r>
              <a:rPr lang="ko-KR" altLang="en-US" dirty="0" smtClean="0"/>
              <a:t>가정 시</a:t>
            </a:r>
            <a:r>
              <a:rPr lang="en-US" altLang="ko-KR" dirty="0" smtClean="0"/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 smtClean="0"/>
              <a:t>좌측은</a:t>
            </a:r>
            <a:r>
              <a:rPr lang="en-US" altLang="ko-KR" dirty="0" smtClean="0"/>
              <a:t>(-1,0), </a:t>
            </a:r>
            <a:r>
              <a:rPr lang="ko-KR" altLang="en-US" dirty="0" smtClean="0"/>
              <a:t>우측은 </a:t>
            </a:r>
            <a:r>
              <a:rPr lang="en-US" altLang="ko-KR" dirty="0" smtClean="0"/>
              <a:t>(1,0), </a:t>
            </a:r>
          </a:p>
          <a:p>
            <a:pPr algn="ctr">
              <a:lnSpc>
                <a:spcPct val="150000"/>
              </a:lnSpc>
            </a:pPr>
            <a:r>
              <a:rPr lang="ko-KR" altLang="en-US" dirty="0" err="1" smtClean="0"/>
              <a:t>좌상측은</a:t>
            </a:r>
            <a:r>
              <a:rPr lang="ko-KR" altLang="en-US" dirty="0" smtClean="0"/>
              <a:t> </a:t>
            </a:r>
            <a:r>
              <a:rPr lang="en-US" altLang="ko-KR" dirty="0" smtClean="0"/>
              <a:t>(-1,-1) </a:t>
            </a:r>
            <a:r>
              <a:rPr lang="ko-KR" altLang="en-US" dirty="0" err="1" smtClean="0"/>
              <a:t>우하측은</a:t>
            </a:r>
            <a:r>
              <a:rPr lang="ko-KR" altLang="en-US" dirty="0" smtClean="0"/>
              <a:t> </a:t>
            </a:r>
            <a:r>
              <a:rPr lang="en-US" altLang="ko-KR" dirty="0" smtClean="0"/>
              <a:t>(1,1) </a:t>
            </a:r>
            <a:r>
              <a:rPr lang="ko-KR" altLang="en-US" dirty="0" smtClean="0"/>
              <a:t>등</a:t>
            </a:r>
            <a:endParaRPr lang="en-US" altLang="ko-KR" dirty="0" smtClean="0"/>
          </a:p>
          <a:p>
            <a:pPr algn="ctr">
              <a:lnSpc>
                <a:spcPct val="150000"/>
              </a:lnSpc>
            </a:pPr>
            <a:endParaRPr lang="en-US" altLang="ko-KR" dirty="0"/>
          </a:p>
          <a:p>
            <a:pPr algn="ctr">
              <a:lnSpc>
                <a:spcPct val="150000"/>
              </a:lnSpc>
            </a:pPr>
            <a:r>
              <a:rPr lang="ko-KR" altLang="en-US" dirty="0" smtClean="0"/>
              <a:t>카운트가 </a:t>
            </a:r>
            <a:r>
              <a:rPr lang="en-US" altLang="ko-KR" dirty="0" smtClean="0"/>
              <a:t>5</a:t>
            </a:r>
            <a:r>
              <a:rPr lang="ko-KR" altLang="en-US" dirty="0" smtClean="0"/>
              <a:t>이상이 되면 게임 종료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2214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01875" y="576004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현재 문제점 및 목표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3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26B35F1D-51B1-4985-82D2-D00D27DA3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436" y="1576946"/>
            <a:ext cx="3532704" cy="491249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97EBF61-5126-4BEA-A4FD-242F8D327894}"/>
              </a:ext>
            </a:extLst>
          </p:cNvPr>
          <p:cNvSpPr txBox="1"/>
          <p:nvPr/>
        </p:nvSpPr>
        <p:spPr>
          <a:xfrm>
            <a:off x="240746" y="1173271"/>
            <a:ext cx="2549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‘</a:t>
            </a:r>
            <a:r>
              <a:rPr lang="ko-KR" altLang="en-US" dirty="0" err="1"/>
              <a:t>렌주</a:t>
            </a:r>
            <a:r>
              <a:rPr lang="ko-KR" altLang="en-US" dirty="0"/>
              <a:t> 룰</a:t>
            </a:r>
            <a:r>
              <a:rPr lang="en-US" altLang="ko-KR" dirty="0"/>
              <a:t>’ </a:t>
            </a:r>
            <a:r>
              <a:rPr lang="ko-KR" altLang="en-US" dirty="0"/>
              <a:t>구현 여부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9AA5D2-92D4-45B2-9EC5-CF86820F5D17}"/>
              </a:ext>
            </a:extLst>
          </p:cNvPr>
          <p:cNvSpPr txBox="1"/>
          <p:nvPr/>
        </p:nvSpPr>
        <p:spPr>
          <a:xfrm>
            <a:off x="3859439" y="1200265"/>
            <a:ext cx="50438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2. </a:t>
            </a:r>
            <a:r>
              <a:rPr lang="ko-KR" altLang="en-US" dirty="0"/>
              <a:t>기본 틀에 </a:t>
            </a:r>
            <a:r>
              <a:rPr lang="en-US" altLang="ko-KR" dirty="0"/>
              <a:t>AI </a:t>
            </a:r>
            <a:r>
              <a:rPr lang="ko-KR" altLang="en-US" dirty="0"/>
              <a:t>접목 방법 탐구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현재는 사람이 착수를 하지만 </a:t>
            </a:r>
            <a:endParaRPr lang="en-US" altLang="ko-KR" dirty="0"/>
          </a:p>
          <a:p>
            <a:pPr algn="ctr"/>
            <a:r>
              <a:rPr lang="ko-KR" altLang="en-US" dirty="0"/>
              <a:t>자동으로 컴퓨터가 착수를 하게 해야 하므로 </a:t>
            </a:r>
            <a:endParaRPr lang="en-US" altLang="ko-KR" dirty="0"/>
          </a:p>
          <a:p>
            <a:pPr algn="ctr"/>
            <a:r>
              <a:rPr lang="ko-KR" altLang="en-US" dirty="0"/>
              <a:t>그에 대한 방법 연구 필요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2C4FBE-D2D4-4A17-B326-87BF3D9A1796}"/>
              </a:ext>
            </a:extLst>
          </p:cNvPr>
          <p:cNvSpPr txBox="1"/>
          <p:nvPr/>
        </p:nvSpPr>
        <p:spPr>
          <a:xfrm>
            <a:off x="3859439" y="3035646"/>
            <a:ext cx="50438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3. </a:t>
            </a:r>
            <a:r>
              <a:rPr lang="ko-KR" altLang="en-US" dirty="0"/>
              <a:t>가중치 설정 방법 연구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가장 중요한 </a:t>
            </a:r>
            <a:r>
              <a:rPr lang="en-US" altLang="ko-KR" dirty="0"/>
              <a:t>‘</a:t>
            </a:r>
            <a:r>
              <a:rPr lang="ko-KR" altLang="en-US" dirty="0"/>
              <a:t>가중치</a:t>
            </a:r>
            <a:r>
              <a:rPr lang="en-US" altLang="ko-KR" dirty="0"/>
              <a:t>’</a:t>
            </a:r>
            <a:r>
              <a:rPr lang="ko-KR" altLang="en-US" dirty="0"/>
              <a:t>에 대한 설정과 </a:t>
            </a:r>
            <a:endParaRPr lang="en-US" altLang="ko-KR" dirty="0"/>
          </a:p>
          <a:p>
            <a:pPr algn="ctr"/>
            <a:r>
              <a:rPr lang="ko-KR" altLang="en-US" dirty="0"/>
              <a:t>구현 방법을 탐색해야 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5A45EB6-2D4A-4556-B8B2-B9198FB1DA88}"/>
              </a:ext>
            </a:extLst>
          </p:cNvPr>
          <p:cNvSpPr txBox="1"/>
          <p:nvPr/>
        </p:nvSpPr>
        <p:spPr>
          <a:xfrm>
            <a:off x="3988394" y="4713604"/>
            <a:ext cx="50438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예상 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가중치 설정과 </a:t>
            </a:r>
            <a:r>
              <a:rPr lang="en-US" altLang="ko-KR" dirty="0"/>
              <a:t>AI </a:t>
            </a:r>
            <a:r>
              <a:rPr lang="ko-KR" altLang="en-US" dirty="0"/>
              <a:t>접목 방법에</a:t>
            </a:r>
            <a:r>
              <a:rPr lang="en-US" altLang="ko-KR" dirty="0"/>
              <a:t> </a:t>
            </a:r>
            <a:r>
              <a:rPr lang="ko-KR" altLang="en-US" dirty="0"/>
              <a:t>대한 학습이</a:t>
            </a:r>
            <a:endParaRPr lang="en-US" altLang="ko-KR" dirty="0"/>
          </a:p>
          <a:p>
            <a:pPr algn="ctr"/>
            <a:r>
              <a:rPr lang="ko-KR" altLang="en-US" dirty="0"/>
              <a:t>가장 중요하며 가장 오래 걸릴 것으로 예상</a:t>
            </a:r>
          </a:p>
        </p:txBody>
      </p:sp>
    </p:spTree>
    <p:extLst>
      <p:ext uri="{BB962C8B-B14F-4D97-AF65-F5344CB8AC3E}">
        <p14:creationId xmlns:p14="http://schemas.microsoft.com/office/powerpoint/2010/main" val="2418943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2"/>
            <a:stretch>
              <a:fillRect t="-30917" b="-996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defTabSz="914365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defTabSz="914365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51991" y="2966036"/>
            <a:ext cx="2742923" cy="1323435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 algn="ctr" defTabSz="914365"/>
            <a:r>
              <a:rPr lang="ko-KR" altLang="en-US" sz="4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나눔고딕" panose="020D0604000000000000" pitchFamily="50" charset="-127"/>
              </a:rPr>
              <a:t>감사합니다</a:t>
            </a:r>
            <a:endParaRPr lang="en-US" altLang="ko-KR" sz="4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나눔고딕" panose="020D0604000000000000" pitchFamily="50" charset="-127"/>
            </a:endParaRPr>
          </a:p>
          <a:p>
            <a:pPr algn="ctr" defTabSz="914365"/>
            <a:r>
              <a:rPr lang="en-US" altLang="ko-KR" sz="4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나눔고딕" panose="020D0604000000000000" pitchFamily="50" charset="-127"/>
              </a:rPr>
              <a:t>Thank You</a:t>
            </a:r>
            <a:endParaRPr lang="ko-KR" altLang="en-US" sz="4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2940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3796</TotalTime>
  <Words>209</Words>
  <Application>Microsoft Office PowerPoint</Application>
  <PresentationFormat>화면 슬라이드 쇼(4:3)</PresentationFormat>
  <Paragraphs>54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나눔고딕</vt:lpstr>
      <vt:lpstr>나눔명조 ExtraBold</vt:lpstr>
      <vt:lpstr>나눔바른고딕</vt:lpstr>
      <vt:lpstr>맑은 고딕</vt:lpstr>
      <vt:lpstr>배달의민족 도현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han daeho</cp:lastModifiedBy>
  <cp:revision>222</cp:revision>
  <dcterms:created xsi:type="dcterms:W3CDTF">2015-12-08T11:53:42Z</dcterms:created>
  <dcterms:modified xsi:type="dcterms:W3CDTF">2019-05-12T04:45:41Z</dcterms:modified>
</cp:coreProperties>
</file>

<file path=docProps/thumbnail.jpeg>
</file>